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66" r:id="rId2"/>
    <p:sldId id="264" r:id="rId3"/>
    <p:sldId id="276" r:id="rId4"/>
    <p:sldId id="268" r:id="rId5"/>
    <p:sldId id="265" r:id="rId6"/>
    <p:sldId id="279" r:id="rId7"/>
    <p:sldId id="267" r:id="rId8"/>
    <p:sldId id="270" r:id="rId9"/>
    <p:sldId id="273" r:id="rId10"/>
    <p:sldId id="274" r:id="rId11"/>
    <p:sldId id="278" r:id="rId12"/>
    <p:sldId id="280" r:id="rId13"/>
    <p:sldId id="281" r:id="rId14"/>
    <p:sldId id="272" r:id="rId15"/>
    <p:sldId id="284" r:id="rId16"/>
    <p:sldId id="283" r:id="rId17"/>
    <p:sldId id="262" r:id="rId18"/>
    <p:sldId id="26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9C1F64-BC66-41A0-AB00-CB83FF52F209}" type="datetimeFigureOut">
              <a:rPr lang="ru-RU" smtClean="0"/>
              <a:pPr/>
              <a:t>23.01.2020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D93DAC-6A8B-44CF-AF05-9AEB3EA25515}"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C1E41C-B634-4D34-9A9E-599FCDC33EC4}" type="datetimeFigureOut">
              <a:rPr lang="ru-RU" smtClean="0"/>
              <a:pPr/>
              <a:t>23.01.2020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A12420-C736-486C-91A2-8E46B0F4ED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1E41C-B634-4D34-9A9E-599FCDC33EC4}" type="datetimeFigureOut">
              <a:rPr lang="ru-RU" smtClean="0"/>
              <a:pPr/>
              <a:t>23.01.2020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12420-C736-486C-91A2-8E46B0F4ED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err="1" smtClean="0">
                <a:solidFill>
                  <a:schemeClr val="accent2"/>
                </a:solidFill>
                <a:latin typeface="Times New Roman" pitchFamily="18" charset="0"/>
                <a:cs typeface="Times New Roman" pitchFamily="18" charset="0"/>
              </a:rPr>
              <a:t>Direc</a:t>
            </a:r>
            <a:r>
              <a:rPr lang="ro-RO" sz="2800" b="1" dirty="0" smtClean="0">
                <a:solidFill>
                  <a:schemeClr val="accent2"/>
                </a:solidFill>
                <a:latin typeface="Times New Roman" pitchFamily="18" charset="0"/>
                <a:cs typeface="Times New Roman" pitchFamily="18" charset="0"/>
              </a:rPr>
              <a:t>ț</a:t>
            </a:r>
            <a:r>
              <a:rPr lang="en-US" sz="2800" b="1" dirty="0" err="1" smtClean="0">
                <a:solidFill>
                  <a:schemeClr val="accent2"/>
                </a:solidFill>
                <a:latin typeface="Times New Roman" pitchFamily="18" charset="0"/>
                <a:cs typeface="Times New Roman" pitchFamily="18" charset="0"/>
              </a:rPr>
              <a:t>ia</a:t>
            </a:r>
            <a:r>
              <a:rPr lang="en-US" sz="2800" b="1" dirty="0" smtClean="0">
                <a:solidFill>
                  <a:schemeClr val="accent2"/>
                </a:solidFill>
                <a:latin typeface="Times New Roman" pitchFamily="18" charset="0"/>
                <a:cs typeface="Times New Roman" pitchFamily="18" charset="0"/>
              </a:rPr>
              <a:t> </a:t>
            </a:r>
            <a:r>
              <a:rPr lang="ro-RO" sz="2800" b="1" dirty="0" smtClean="0">
                <a:solidFill>
                  <a:schemeClr val="accent2"/>
                </a:solidFill>
                <a:latin typeface="Times New Roman" pitchFamily="18" charset="0"/>
                <a:cs typeface="Times New Roman" pitchFamily="18" charset="0"/>
              </a:rPr>
              <a:t>Învățământ Hîncești </a:t>
            </a:r>
            <a:br>
              <a:rPr lang="ro-RO" sz="2800" b="1" dirty="0" smtClean="0">
                <a:solidFill>
                  <a:schemeClr val="accent2"/>
                </a:solidFill>
                <a:latin typeface="Times New Roman" pitchFamily="18" charset="0"/>
                <a:cs typeface="Times New Roman" pitchFamily="18" charset="0"/>
              </a:rPr>
            </a:br>
            <a:r>
              <a:rPr lang="ro-RO" sz="2800" b="1" dirty="0" smtClean="0">
                <a:solidFill>
                  <a:schemeClr val="accent2"/>
                </a:solidFill>
                <a:latin typeface="Times New Roman" pitchFamily="18" charset="0"/>
                <a:cs typeface="Times New Roman" pitchFamily="18" charset="0"/>
              </a:rPr>
              <a:t> Liceul Teoretic ”Universum”Sărata -Galbenă</a:t>
            </a:r>
            <a:endParaRPr lang="ru-RU" sz="2800" b="1" dirty="0">
              <a:solidFill>
                <a:schemeClr val="accent2"/>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buNone/>
            </a:pPr>
            <a:r>
              <a:rPr lang="en-US" dirty="0" smtClean="0"/>
              <a:t>               </a:t>
            </a:r>
            <a:r>
              <a:rPr lang="en-US" dirty="0" err="1" smtClean="0">
                <a:solidFill>
                  <a:schemeClr val="tx2"/>
                </a:solidFill>
              </a:rPr>
              <a:t>Activitate</a:t>
            </a:r>
            <a:r>
              <a:rPr lang="en-US" dirty="0" smtClean="0">
                <a:solidFill>
                  <a:schemeClr val="tx2"/>
                </a:solidFill>
              </a:rPr>
              <a:t>  de  teambuilding(</a:t>
            </a:r>
            <a:r>
              <a:rPr lang="en-US" i="1" dirty="0" err="1" smtClean="0">
                <a:solidFill>
                  <a:schemeClr val="tx2"/>
                </a:solidFill>
              </a:rPr>
              <a:t>timbilding</a:t>
            </a:r>
            <a:r>
              <a:rPr lang="en-US" i="1" dirty="0" smtClean="0">
                <a:solidFill>
                  <a:schemeClr val="tx2"/>
                </a:solidFill>
              </a:rPr>
              <a:t>)</a:t>
            </a:r>
            <a:endParaRPr lang="en-US" b="1" dirty="0" smtClean="0">
              <a:solidFill>
                <a:schemeClr val="tx2"/>
              </a:solidFill>
            </a:endParaRPr>
          </a:p>
          <a:p>
            <a:pPr>
              <a:buNone/>
            </a:pPr>
            <a:r>
              <a:rPr lang="en-US" b="1" dirty="0" smtClean="0">
                <a:solidFill>
                  <a:schemeClr val="tx2"/>
                </a:solidFill>
              </a:rPr>
              <a:t>         </a:t>
            </a:r>
            <a:endParaRPr lang="ro-RO" b="1" dirty="0" smtClean="0">
              <a:solidFill>
                <a:schemeClr val="tx2"/>
              </a:solidFill>
            </a:endParaRPr>
          </a:p>
          <a:p>
            <a:pPr>
              <a:buNone/>
            </a:pPr>
            <a:r>
              <a:rPr lang="ro-RO" sz="4100" b="1" dirty="0" smtClean="0">
                <a:solidFill>
                  <a:schemeClr val="tx2"/>
                </a:solidFill>
              </a:rPr>
              <a:t>              ,,O cafea cu partenerii educaționali”  </a:t>
            </a:r>
            <a:endParaRPr lang="en-US" sz="4100" b="1" dirty="0" smtClean="0">
              <a:solidFill>
                <a:schemeClr val="tx2"/>
              </a:solidFill>
            </a:endParaRPr>
          </a:p>
          <a:p>
            <a:pPr>
              <a:buNone/>
            </a:pPr>
            <a:endParaRPr lang="en-US" dirty="0" smtClean="0">
              <a:solidFill>
                <a:schemeClr val="tx2"/>
              </a:solidFill>
            </a:endParaRPr>
          </a:p>
          <a:p>
            <a:pPr>
              <a:buNone/>
            </a:pPr>
            <a:r>
              <a:rPr lang="en-US" dirty="0" smtClean="0">
                <a:solidFill>
                  <a:schemeClr val="tx2"/>
                </a:solidFill>
              </a:rPr>
              <a:t>  </a:t>
            </a:r>
            <a:r>
              <a:rPr lang="ro-RO" dirty="0" smtClean="0">
                <a:solidFill>
                  <a:schemeClr val="tx2"/>
                </a:solidFill>
              </a:rPr>
              <a:t>    </a:t>
            </a:r>
            <a:r>
              <a:rPr lang="en-US" dirty="0" smtClean="0">
                <a:solidFill>
                  <a:schemeClr val="tx2"/>
                </a:solidFill>
              </a:rPr>
              <a:t>  </a:t>
            </a:r>
            <a:r>
              <a:rPr lang="ro-RO" u="sng" dirty="0" smtClean="0">
                <a:solidFill>
                  <a:schemeClr val="tx2"/>
                </a:solidFill>
              </a:rPr>
              <a:t>Participanți</a:t>
            </a:r>
            <a:r>
              <a:rPr lang="ro-RO" dirty="0" smtClean="0">
                <a:solidFill>
                  <a:schemeClr val="tx2"/>
                </a:solidFill>
              </a:rPr>
              <a:t> : manageri școlari;</a:t>
            </a:r>
          </a:p>
          <a:p>
            <a:pPr>
              <a:buNone/>
            </a:pPr>
            <a:r>
              <a:rPr lang="ro-RO" dirty="0" smtClean="0">
                <a:solidFill>
                  <a:schemeClr val="tx2"/>
                </a:solidFill>
              </a:rPr>
              <a:t>                                 președinții comitetelor de părinți;</a:t>
            </a:r>
          </a:p>
          <a:p>
            <a:pPr>
              <a:buNone/>
            </a:pPr>
            <a:r>
              <a:rPr lang="ro-RO" dirty="0" smtClean="0">
                <a:solidFill>
                  <a:schemeClr val="tx2"/>
                </a:solidFill>
              </a:rPr>
              <a:t>                                   parteneri educaționali</a:t>
            </a:r>
          </a:p>
          <a:p>
            <a:pPr>
              <a:buNone/>
            </a:pPr>
            <a:endParaRPr lang="ro-RO" dirty="0" smtClean="0">
              <a:solidFill>
                <a:schemeClr val="tx2"/>
              </a:solidFill>
            </a:endParaRPr>
          </a:p>
          <a:p>
            <a:pPr>
              <a:buNone/>
            </a:pPr>
            <a:r>
              <a:rPr lang="ro-RO" dirty="0" smtClean="0">
                <a:solidFill>
                  <a:schemeClr val="tx2"/>
                </a:solidFill>
              </a:rPr>
              <a:t>                                             23 ianuarie  2020</a:t>
            </a:r>
            <a:endParaRPr lang="en-US" dirty="0" smtClean="0">
              <a:solidFill>
                <a:schemeClr val="tx2"/>
              </a:solidFill>
            </a:endParaRPr>
          </a:p>
          <a:p>
            <a:pPr>
              <a:buNone/>
            </a:pPr>
            <a:r>
              <a:rPr lang="en-US" dirty="0" smtClean="0">
                <a:solidFill>
                  <a:schemeClr val="tx2"/>
                </a:solidFill>
              </a:rPr>
              <a:t>                  </a:t>
            </a:r>
          </a:p>
          <a:p>
            <a:pPr>
              <a:buNone/>
            </a:pPr>
            <a:r>
              <a:rPr lang="en-US" dirty="0" smtClean="0"/>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t>
            </a:r>
            <a:r>
              <a:rPr lang="en-US" b="1" dirty="0" err="1" smtClean="0">
                <a:latin typeface="Times New Roman" pitchFamily="18" charset="0"/>
                <a:cs typeface="Times New Roman" pitchFamily="18" charset="0"/>
              </a:rPr>
              <a:t>Copiii</a:t>
            </a:r>
            <a:r>
              <a:rPr lang="en-US" b="1" dirty="0" smtClean="0">
                <a:latin typeface="Times New Roman" pitchFamily="18" charset="0"/>
                <a:cs typeface="Times New Roman" pitchFamily="18" charset="0"/>
              </a:rPr>
              <a:t> la </a:t>
            </a:r>
            <a:r>
              <a:rPr lang="en-US" b="1" dirty="0" err="1" smtClean="0">
                <a:latin typeface="Times New Roman" pitchFamily="18" charset="0"/>
                <a:cs typeface="Times New Roman" pitchFamily="18" charset="0"/>
              </a:rPr>
              <a:t>putere</a:t>
            </a:r>
            <a:r>
              <a:rPr lang="en-US" b="1" dirty="0" smtClean="0">
                <a:latin typeface="Times New Roman" pitchFamily="18" charset="0"/>
                <a:cs typeface="Times New Roman" pitchFamily="18" charset="0"/>
              </a:rPr>
              <a:t>”</a:t>
            </a:r>
            <a:r>
              <a:rPr lang="ro-RO" b="1" dirty="0" smtClean="0">
                <a:latin typeface="Times New Roman" pitchFamily="18" charset="0"/>
                <a:cs typeface="Times New Roman" pitchFamily="18" charset="0"/>
              </a:rPr>
              <a:t> de </a:t>
            </a:r>
            <a:r>
              <a:rPr lang="en-US" b="1" dirty="0" smtClean="0">
                <a:latin typeface="Times New Roman" pitchFamily="18" charset="0"/>
                <a:cs typeface="Times New Roman" pitchFamily="18" charset="0"/>
              </a:rPr>
              <a:t>David </a:t>
            </a:r>
            <a:r>
              <a:rPr lang="en-US" b="1" dirty="0" err="1" smtClean="0">
                <a:latin typeface="Times New Roman" pitchFamily="18" charset="0"/>
                <a:cs typeface="Times New Roman" pitchFamily="18" charset="0"/>
              </a:rPr>
              <a:t>Eberhard</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o-RO"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Copilul nu are nevoie să îi fiți prieten, ci părinte. Nu trebuie să coborâți la nivelul lui, să nu îl contraziceți, să îi faceți tot timpul pe plac, să nu mai aveți nicio putere de decizie. E total greșit. Copilul are nevoie de limite, de opoziție, de disciplină și rigoare</a:t>
            </a:r>
            <a:r>
              <a:rPr lang="ro-RO" dirty="0" smtClean="0">
                <a:latin typeface="Times New Roman" pitchFamily="18" charset="0"/>
                <a:cs typeface="Times New Roman" pitchFamily="18" charset="0"/>
              </a:rPr>
              <a:t>.”</a:t>
            </a:r>
          </a:p>
          <a:p>
            <a:r>
              <a:rPr lang="vi-VN" dirty="0" smtClean="0">
                <a:latin typeface="Times New Roman" pitchFamily="18" charset="0"/>
                <a:cs typeface="Times New Roman" pitchFamily="18" charset="0"/>
              </a:rPr>
              <a:t>”</a:t>
            </a:r>
            <a:r>
              <a:rPr lang="vi-VN" dirty="0" smtClean="0"/>
              <a:t> </a:t>
            </a:r>
            <a:r>
              <a:rPr lang="vi-VN" dirty="0" smtClean="0">
                <a:latin typeface="Times New Roman" pitchFamily="18" charset="0"/>
                <a:cs typeface="Times New Roman" pitchFamily="18" charset="0"/>
              </a:rPr>
              <a:t>Când copilul nu mai are teamă și respect pentru părinți, el nu mai are limite, busolă de orientare</a:t>
            </a:r>
            <a:r>
              <a:rPr lang="vi-VN" dirty="0" smtClean="0"/>
              <a:t>.</a:t>
            </a:r>
            <a:r>
              <a:rPr lang="ro-RO" dirty="0" smtClean="0"/>
              <a:t>”</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culptură, Piatră, Funerară, Statuie"/>
          <p:cNvPicPr>
            <a:picLocks noChangeAspect="1" noChangeArrowheads="1"/>
          </p:cNvPicPr>
          <p:nvPr/>
        </p:nvPicPr>
        <p:blipFill>
          <a:blip r:embed="rId2"/>
          <a:srcRect/>
          <a:stretch>
            <a:fillRect/>
          </a:stretch>
        </p:blipFill>
        <p:spPr bwMode="auto">
          <a:xfrm>
            <a:off x="1714480" y="2143116"/>
            <a:ext cx="5000625" cy="3238501"/>
          </a:xfrm>
          <a:prstGeom prst="rect">
            <a:avLst/>
          </a:prstGeom>
          <a:noFill/>
        </p:spPr>
      </p:pic>
      <p:sp>
        <p:nvSpPr>
          <p:cNvPr id="3" name="Заголовок 2"/>
          <p:cNvSpPr>
            <a:spLocks noGrp="1"/>
          </p:cNvSpPr>
          <p:nvPr>
            <p:ph type="title"/>
          </p:nvPr>
        </p:nvSpPr>
        <p:spPr/>
        <p:txBody>
          <a:bodyPr/>
          <a:lstStyle/>
          <a:p>
            <a:r>
              <a:rPr lang="ro-RO" dirty="0" smtClean="0"/>
              <a:t>Ce-i de făcut?</a:t>
            </a:r>
            <a:endParaRPr lang="ru-RU" dirty="0"/>
          </a:p>
        </p:txBody>
      </p:sp>
      <p:sp>
        <p:nvSpPr>
          <p:cNvPr id="4" name="Содержимое 3"/>
          <p:cNvSpPr>
            <a:spLocks noGrp="1"/>
          </p:cNvSpPr>
          <p:nvPr>
            <p:ph idx="1"/>
          </p:nvPr>
        </p:nvSpPr>
        <p:spPr>
          <a:xfrm>
            <a:off x="457200" y="1571612"/>
            <a:ext cx="8229600" cy="4714907"/>
          </a:xfrm>
        </p:spPr>
        <p:txBody>
          <a:bodyPr/>
          <a:lstStyle/>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Ce urmează să facem?</a:t>
            </a: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Ce urmează să realizăm?</a:t>
            </a:r>
            <a:endParaRPr lang="ru-RU" dirty="0"/>
          </a:p>
        </p:txBody>
      </p:sp>
      <p:sp>
        <p:nvSpPr>
          <p:cNvPr id="3" name="Содержимое 2"/>
          <p:cNvSpPr>
            <a:spLocks noGrp="1"/>
          </p:cNvSpPr>
          <p:nvPr>
            <p:ph idx="1"/>
          </p:nvPr>
        </p:nvSpPr>
        <p:spPr/>
        <p:txBody>
          <a:bodyPr/>
          <a:lstStyle/>
          <a:p>
            <a:r>
              <a:rPr lang="vi-VN" dirty="0" smtClean="0"/>
              <a:t>Organizarea de activități de timp liber pentru elevi/cadrele didactice/nedidactice;</a:t>
            </a:r>
            <a:endParaRPr lang="ro-RO" dirty="0" smtClean="0"/>
          </a:p>
          <a:p>
            <a:r>
              <a:rPr lang="vi-VN" dirty="0" smtClean="0"/>
              <a:t>Activități de teambuilding pentru pesonalul din școli;</a:t>
            </a:r>
            <a:endParaRPr lang="ro-RO" dirty="0" smtClean="0"/>
          </a:p>
          <a:p>
            <a:r>
              <a:rPr lang="vi-VN" dirty="0" smtClean="0"/>
              <a:t>Organizarea de activități cu/pentru cadrele didactice pensionate</a:t>
            </a:r>
            <a:r>
              <a:rPr lang="ro-RO" dirty="0" smtClean="0"/>
              <a:t>;</a:t>
            </a:r>
          </a:p>
          <a:p>
            <a:r>
              <a:rPr lang="ro-RO" dirty="0" smtClean="0"/>
              <a:t>????????</a:t>
            </a:r>
          </a:p>
          <a:p>
            <a:r>
              <a:rPr lang="ro-RO" dirty="0" smtClean="0"/>
              <a:t>????????</a:t>
            </a:r>
            <a:r>
              <a:rPr lang="vi-VN"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b="1" dirty="0" smtClean="0"/>
              <a:t>Ce presupune </a:t>
            </a:r>
            <a:r>
              <a:rPr lang="ro-RO" b="1" dirty="0" smtClean="0">
                <a:latin typeface="Times New Roman" pitchFamily="18" charset="0"/>
                <a:cs typeface="Times New Roman" pitchFamily="18" charset="0"/>
              </a:rPr>
              <a:t>activitatea noastră</a:t>
            </a:r>
            <a:r>
              <a:rPr lang="vi-VN" b="1" dirty="0" smtClean="0"/>
              <a:t>?</a:t>
            </a:r>
            <a:endParaRPr lang="ru-RU" b="1" dirty="0"/>
          </a:p>
        </p:txBody>
      </p:sp>
      <p:sp>
        <p:nvSpPr>
          <p:cNvPr id="3" name="Содержимое 2"/>
          <p:cNvSpPr>
            <a:spLocks noGrp="1"/>
          </p:cNvSpPr>
          <p:nvPr>
            <p:ph idx="1"/>
          </p:nvPr>
        </p:nvSpPr>
        <p:spPr/>
        <p:txBody>
          <a:bodyPr/>
          <a:lstStyle/>
          <a:p>
            <a:r>
              <a:rPr lang="vi-VN" dirty="0" smtClean="0"/>
              <a:t>Acțiuni</a:t>
            </a:r>
            <a:r>
              <a:rPr lang="ro-RO" dirty="0" smtClean="0"/>
              <a:t> </a:t>
            </a:r>
            <a:r>
              <a:rPr lang="vi-VN" dirty="0" smtClean="0"/>
              <a:t>/experiențe ce </a:t>
            </a:r>
            <a:r>
              <a:rPr lang="ro-RO" dirty="0" smtClean="0"/>
              <a:t>trebuie: </a:t>
            </a:r>
          </a:p>
          <a:p>
            <a:r>
              <a:rPr lang="ro-RO" dirty="0" smtClean="0"/>
              <a:t>să </a:t>
            </a:r>
            <a:r>
              <a:rPr lang="vi-VN" dirty="0" smtClean="0"/>
              <a:t>facilitez</a:t>
            </a:r>
            <a:r>
              <a:rPr lang="ro-RO" dirty="0" smtClean="0"/>
              <a:t>e</a:t>
            </a:r>
            <a:r>
              <a:rPr lang="vi-VN" dirty="0" smtClean="0"/>
              <a:t> auto-cunoașterea și intercunoașterea</a:t>
            </a:r>
            <a:r>
              <a:rPr lang="ro-RO" dirty="0" smtClean="0"/>
              <a:t> tuturor actanților;</a:t>
            </a:r>
          </a:p>
          <a:p>
            <a:r>
              <a:rPr lang="ro-RO" dirty="0" smtClean="0"/>
              <a:t>să</a:t>
            </a:r>
            <a:r>
              <a:rPr lang="vi-VN" dirty="0" smtClean="0"/>
              <a:t> ofer</a:t>
            </a:r>
            <a:r>
              <a:rPr lang="ro-RO" dirty="0" smtClean="0"/>
              <a:t>e </a:t>
            </a:r>
            <a:r>
              <a:rPr lang="vi-VN" dirty="0" smtClean="0"/>
              <a:t>oportunitatea exersării unor abilități, competențe, talente în contexte de relaționare diverse, nonformale/ informale</a:t>
            </a:r>
            <a:r>
              <a:rPr lang="ro-RO" dirty="0" smtClean="0"/>
              <a:t> în scopul atingerii idealului viziunii și misiunii instituției.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dirty="0" smtClean="0"/>
              <a:t>Cum ? Preocupare pentru soluționarea problemelor comune?</a:t>
            </a:r>
            <a:endParaRPr lang="ru-RU" dirty="0"/>
          </a:p>
        </p:txBody>
      </p:sp>
      <p:sp>
        <p:nvSpPr>
          <p:cNvPr id="3" name="Содержимое 2"/>
          <p:cNvSpPr>
            <a:spLocks noGrp="1"/>
          </p:cNvSpPr>
          <p:nvPr>
            <p:ph idx="1"/>
          </p:nvPr>
        </p:nvSpPr>
        <p:spPr/>
        <p:txBody>
          <a:bodyPr/>
          <a:lstStyle/>
          <a:p>
            <a:r>
              <a:rPr lang="ro-RO" dirty="0" smtClean="0"/>
              <a:t>Preocupare pentru soluționarea problemelor comune</a:t>
            </a:r>
            <a:r>
              <a:rPr lang="ro-RO" dirty="0" smtClean="0"/>
              <a:t>?</a:t>
            </a:r>
          </a:p>
          <a:p>
            <a:r>
              <a:rPr lang="ro-RO" dirty="0" smtClean="0"/>
              <a:t>Comunicarea;</a:t>
            </a:r>
          </a:p>
          <a:p>
            <a:r>
              <a:rPr lang="ro-RO" smtClean="0"/>
              <a:t>Cooperarea.</a:t>
            </a: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vi-VN" dirty="0" smtClean="0"/>
              <a:t>Rezultate așteptate</a:t>
            </a:r>
            <a:endParaRPr lang="ru-RU" dirty="0"/>
          </a:p>
        </p:txBody>
      </p:sp>
      <p:sp>
        <p:nvSpPr>
          <p:cNvPr id="3" name="Содержимое 2"/>
          <p:cNvSpPr>
            <a:spLocks noGrp="1"/>
          </p:cNvSpPr>
          <p:nvPr>
            <p:ph idx="1"/>
          </p:nvPr>
        </p:nvSpPr>
        <p:spPr/>
        <p:txBody>
          <a:bodyPr/>
          <a:lstStyle/>
          <a:p>
            <a:r>
              <a:rPr lang="vi-VN" dirty="0" smtClean="0"/>
              <a:t> Comunitate școlară consolidată;</a:t>
            </a:r>
            <a:endParaRPr lang="ro-RO" dirty="0" smtClean="0"/>
          </a:p>
          <a:p>
            <a:r>
              <a:rPr lang="vi-VN" dirty="0" smtClean="0"/>
              <a:t>Calendar </a:t>
            </a:r>
            <a:r>
              <a:rPr lang="ro-RO" dirty="0" smtClean="0"/>
              <a:t>cu </a:t>
            </a:r>
            <a:r>
              <a:rPr lang="vi-VN" dirty="0" smtClean="0"/>
              <a:t>activități nonformale/</a:t>
            </a:r>
            <a:r>
              <a:rPr lang="ro-RO" dirty="0" smtClean="0"/>
              <a:t> </a:t>
            </a:r>
            <a:r>
              <a:rPr lang="vi-VN" dirty="0" smtClean="0"/>
              <a:t>informale;</a:t>
            </a:r>
            <a:endParaRPr lang="ro-RO" dirty="0" smtClean="0"/>
          </a:p>
          <a:p>
            <a:pPr>
              <a:buFont typeface="Arial" charset="0"/>
              <a:buChar char="•"/>
            </a:pPr>
            <a:r>
              <a:rPr lang="vi-VN" dirty="0" smtClean="0"/>
              <a:t>Nr. </a:t>
            </a:r>
            <a:r>
              <a:rPr lang="ro-RO" dirty="0" smtClean="0"/>
              <a:t>mare de </a:t>
            </a:r>
            <a:r>
              <a:rPr lang="vi-VN" dirty="0" smtClean="0"/>
              <a:t>beneficiari </a:t>
            </a:r>
            <a:r>
              <a:rPr lang="ro-RO" dirty="0" smtClean="0"/>
              <a:t>și actori ai </a:t>
            </a:r>
            <a:r>
              <a:rPr lang="vi-VN" dirty="0" smtClean="0"/>
              <a:t>serviciilor</a:t>
            </a:r>
            <a:r>
              <a:rPr lang="ro-RO" dirty="0" smtClean="0"/>
              <a:t> educaționale;</a:t>
            </a:r>
          </a:p>
          <a:p>
            <a:pPr>
              <a:buFont typeface="Arial" charset="0"/>
              <a:buChar char="•"/>
            </a:pPr>
            <a:r>
              <a:rPr lang="ro-RO" dirty="0" smtClean="0"/>
              <a:t>??????????</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vi-VN" b="1" dirty="0" smtClean="0"/>
              <a:t>Rezultate așteptate</a:t>
            </a:r>
            <a:endParaRPr lang="ru-RU" b="1" dirty="0"/>
          </a:p>
        </p:txBody>
      </p:sp>
      <p:sp>
        <p:nvSpPr>
          <p:cNvPr id="3" name="Содержимое 2"/>
          <p:cNvSpPr>
            <a:spLocks noGrp="1"/>
          </p:cNvSpPr>
          <p:nvPr>
            <p:ph idx="1"/>
          </p:nvPr>
        </p:nvSpPr>
        <p:spPr/>
        <p:txBody>
          <a:bodyPr>
            <a:normAutofit lnSpcReduction="10000"/>
          </a:bodyPr>
          <a:lstStyle/>
          <a:p>
            <a:r>
              <a:rPr lang="vi-VN" dirty="0" smtClean="0"/>
              <a:t> </a:t>
            </a:r>
            <a:r>
              <a:rPr lang="vi-VN" dirty="0" smtClean="0">
                <a:latin typeface="+mj-lt"/>
              </a:rPr>
              <a:t>valorificarea timpului liber al elevilor, din punct de vedere educaţional; </a:t>
            </a:r>
            <a:endParaRPr lang="ro-RO" dirty="0" smtClean="0">
              <a:latin typeface="+mj-lt"/>
            </a:endParaRPr>
          </a:p>
          <a:p>
            <a:r>
              <a:rPr lang="vi-VN" dirty="0" smtClean="0">
                <a:latin typeface="+mj-lt"/>
              </a:rPr>
              <a:t> oportunităţi pentru valorificarea experienţelor de viaţă ale elevilor, prin cadrul mai flexibil, mai deschis şi prin diversificarea mediilor de învăţare cotidiene; </a:t>
            </a:r>
            <a:endParaRPr lang="ro-RO" dirty="0" smtClean="0">
              <a:latin typeface="+mj-lt"/>
            </a:endParaRPr>
          </a:p>
          <a:p>
            <a:r>
              <a:rPr lang="vi-VN" dirty="0" smtClean="0">
                <a:latin typeface="+mj-lt"/>
              </a:rPr>
              <a:t>participare voluntară, individuală sau colectivă</a:t>
            </a:r>
            <a:r>
              <a:rPr lang="ro-RO" dirty="0" smtClean="0">
                <a:latin typeface="+mj-lt"/>
              </a:rPr>
              <a:t> a tuturor actorilor educaționali în procesul de educare a tinerii generații.</a:t>
            </a:r>
            <a:endParaRPr lang="ru-RU"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vi-VN" b="1" dirty="0" smtClean="0"/>
              <a:t>Rezultate așteptate</a:t>
            </a:r>
            <a:endParaRPr lang="ru-RU" b="1" dirty="0"/>
          </a:p>
        </p:txBody>
      </p:sp>
      <p:sp>
        <p:nvSpPr>
          <p:cNvPr id="3" name="Содержимое 2"/>
          <p:cNvSpPr>
            <a:spLocks noGrp="1"/>
          </p:cNvSpPr>
          <p:nvPr>
            <p:ph idx="1"/>
          </p:nvPr>
        </p:nvSpPr>
        <p:spPr/>
        <p:txBody>
          <a:bodyPr>
            <a:normAutofit fontScale="77500" lnSpcReduction="20000"/>
          </a:bodyPr>
          <a:lstStyle/>
          <a:p>
            <a:r>
              <a:rPr lang="vi-VN" dirty="0" smtClean="0"/>
              <a:t> </a:t>
            </a:r>
            <a:r>
              <a:rPr lang="vi-VN" dirty="0" smtClean="0">
                <a:latin typeface="+mj-lt"/>
              </a:rPr>
              <a:t>modalităţi flexibile de a răspunde intereselor elevilor prin gama largă de activităţi pe care le propune şi posibilitatea fiecărui elev de a decide la ce activităţi să participe;</a:t>
            </a:r>
            <a:endParaRPr lang="ro-RO" dirty="0" smtClean="0">
              <a:latin typeface="+mj-lt"/>
            </a:endParaRPr>
          </a:p>
          <a:p>
            <a:r>
              <a:rPr lang="vi-VN" dirty="0" smtClean="0">
                <a:latin typeface="+mj-lt"/>
              </a:rPr>
              <a:t> dezvoltarea competenţelor pentru viaţă şi pregătirea tinerilor pentru a deveni cetăţeni activi;</a:t>
            </a:r>
            <a:endParaRPr lang="ro-RO" dirty="0" smtClean="0">
              <a:latin typeface="+mj-lt"/>
            </a:endParaRPr>
          </a:p>
          <a:p>
            <a:r>
              <a:rPr lang="vi-VN" dirty="0" smtClean="0">
                <a:latin typeface="+mj-lt"/>
              </a:rPr>
              <a:t> formarea capacităţii organizatorice, de autogospodărire, de management al timpului, de gândire critică, de adoptare a unor decizii sau rezolvare de probleme; </a:t>
            </a:r>
            <a:endParaRPr lang="ro-RO" dirty="0" smtClean="0">
              <a:latin typeface="+mj-lt"/>
            </a:endParaRPr>
          </a:p>
          <a:p>
            <a:r>
              <a:rPr lang="vi-VN" dirty="0" smtClean="0">
                <a:latin typeface="+mj-lt"/>
              </a:rPr>
              <a:t> un cadru de exersare şi de cultivare a diferitelor înclinaţii, aptitudini şi capacităţi, de manifestare a talentelor în artă, cultură, muzică, sport, pictură, IT etc</a:t>
            </a:r>
            <a:r>
              <a:rPr lang="vi-VN" dirty="0"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chemeClr val="accent2"/>
                </a:solidFill>
              </a:rPr>
              <a:t>MOTTO:</a:t>
            </a:r>
            <a:endParaRPr lang="ru-RU" dirty="0">
              <a:solidFill>
                <a:schemeClr val="accent2"/>
              </a:solidFill>
            </a:endParaRPr>
          </a:p>
        </p:txBody>
      </p:sp>
      <p:sp>
        <p:nvSpPr>
          <p:cNvPr id="3" name="Содержимое 2"/>
          <p:cNvSpPr>
            <a:spLocks noGrp="1"/>
          </p:cNvSpPr>
          <p:nvPr>
            <p:ph idx="1"/>
          </p:nvPr>
        </p:nvSpPr>
        <p:spPr/>
        <p:txBody>
          <a:bodyPr/>
          <a:lstStyle/>
          <a:p>
            <a:pPr>
              <a:buNone/>
            </a:pPr>
            <a:r>
              <a:rPr lang="ro-RO" dirty="0" smtClean="0"/>
              <a:t>   </a:t>
            </a:r>
          </a:p>
          <a:p>
            <a:pPr>
              <a:buNone/>
            </a:pPr>
            <a:r>
              <a:rPr lang="ro-RO" dirty="0" smtClean="0">
                <a:solidFill>
                  <a:schemeClr val="accent2">
                    <a:lumMod val="75000"/>
                  </a:schemeClr>
                </a:solidFill>
              </a:rPr>
              <a:t>”</a:t>
            </a:r>
            <a:r>
              <a:rPr lang="ro-RO" b="1" dirty="0" smtClean="0">
                <a:solidFill>
                  <a:schemeClr val="accent2">
                    <a:lumMod val="75000"/>
                  </a:schemeClr>
                </a:solidFill>
              </a:rPr>
              <a:t>Abilitatea</a:t>
            </a:r>
            <a:r>
              <a:rPr lang="ro-RO" dirty="0" smtClean="0">
                <a:solidFill>
                  <a:schemeClr val="accent2">
                    <a:lumMod val="75000"/>
                  </a:schemeClr>
                </a:solidFill>
              </a:rPr>
              <a:t> este ceea ce ești în stare să faci. </a:t>
            </a:r>
          </a:p>
          <a:p>
            <a:pPr>
              <a:buNone/>
            </a:pPr>
            <a:r>
              <a:rPr lang="ro-RO" dirty="0" smtClean="0">
                <a:solidFill>
                  <a:schemeClr val="accent2">
                    <a:lumMod val="75000"/>
                  </a:schemeClr>
                </a:solidFill>
              </a:rPr>
              <a:t>     </a:t>
            </a:r>
            <a:r>
              <a:rPr lang="ro-RO" b="1" dirty="0" smtClean="0">
                <a:solidFill>
                  <a:schemeClr val="accent2">
                    <a:lumMod val="75000"/>
                  </a:schemeClr>
                </a:solidFill>
              </a:rPr>
              <a:t>Motivația</a:t>
            </a:r>
            <a:r>
              <a:rPr lang="ro-RO" dirty="0" smtClean="0">
                <a:solidFill>
                  <a:schemeClr val="accent2">
                    <a:lumMod val="75000"/>
                  </a:schemeClr>
                </a:solidFill>
              </a:rPr>
              <a:t> determină ceea ce ești în stare </a:t>
            </a:r>
          </a:p>
          <a:p>
            <a:pPr>
              <a:buNone/>
            </a:pPr>
            <a:r>
              <a:rPr lang="ro-RO" dirty="0">
                <a:solidFill>
                  <a:schemeClr val="accent2">
                    <a:lumMod val="75000"/>
                  </a:schemeClr>
                </a:solidFill>
              </a:rPr>
              <a:t> </a:t>
            </a:r>
            <a:r>
              <a:rPr lang="ro-RO" dirty="0" smtClean="0">
                <a:solidFill>
                  <a:schemeClr val="accent2">
                    <a:lumMod val="75000"/>
                  </a:schemeClr>
                </a:solidFill>
              </a:rPr>
              <a:t>                      să   faci.</a:t>
            </a:r>
          </a:p>
          <a:p>
            <a:pPr>
              <a:buNone/>
            </a:pPr>
            <a:r>
              <a:rPr lang="ro-RO" dirty="0">
                <a:solidFill>
                  <a:schemeClr val="accent2">
                    <a:lumMod val="75000"/>
                  </a:schemeClr>
                </a:solidFill>
              </a:rPr>
              <a:t> </a:t>
            </a:r>
            <a:r>
              <a:rPr lang="ro-RO" dirty="0" smtClean="0">
                <a:solidFill>
                  <a:schemeClr val="accent2">
                    <a:lumMod val="75000"/>
                  </a:schemeClr>
                </a:solidFill>
              </a:rPr>
              <a:t>       </a:t>
            </a:r>
            <a:r>
              <a:rPr lang="ro-RO" b="1" dirty="0" smtClean="0">
                <a:solidFill>
                  <a:schemeClr val="accent2">
                    <a:lumMod val="75000"/>
                  </a:schemeClr>
                </a:solidFill>
              </a:rPr>
              <a:t>Atitudinea</a:t>
            </a:r>
            <a:r>
              <a:rPr lang="ro-RO" dirty="0" smtClean="0">
                <a:solidFill>
                  <a:schemeClr val="accent2">
                    <a:lumMod val="75000"/>
                  </a:schemeClr>
                </a:solidFill>
              </a:rPr>
              <a:t> determină calitatea lucrului pe </a:t>
            </a:r>
          </a:p>
          <a:p>
            <a:pPr>
              <a:buNone/>
            </a:pPr>
            <a:r>
              <a:rPr lang="ro-RO" dirty="0">
                <a:solidFill>
                  <a:schemeClr val="accent2">
                    <a:lumMod val="75000"/>
                  </a:schemeClr>
                </a:solidFill>
              </a:rPr>
              <a:t> </a:t>
            </a:r>
            <a:r>
              <a:rPr lang="ro-RO" dirty="0" smtClean="0">
                <a:solidFill>
                  <a:schemeClr val="accent2">
                    <a:lumMod val="75000"/>
                  </a:schemeClr>
                </a:solidFill>
              </a:rPr>
              <a:t>                                   care îl faci.”</a:t>
            </a:r>
          </a:p>
          <a:p>
            <a:pPr>
              <a:buNone/>
            </a:pPr>
            <a:r>
              <a:rPr lang="ro-RO" dirty="0">
                <a:solidFill>
                  <a:schemeClr val="accent2">
                    <a:lumMod val="75000"/>
                  </a:schemeClr>
                </a:solidFill>
              </a:rPr>
              <a:t> </a:t>
            </a:r>
            <a:r>
              <a:rPr lang="ro-RO" dirty="0" smtClean="0">
                <a:solidFill>
                  <a:schemeClr val="accent2">
                    <a:lumMod val="75000"/>
                  </a:schemeClr>
                </a:solidFill>
              </a:rPr>
              <a:t>                                                  ( Lou HOLTZ)</a:t>
            </a:r>
            <a:endParaRPr lang="ru-RU"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latin typeface="Times New Roman" pitchFamily="18" charset="0"/>
                <a:cs typeface="Times New Roman" pitchFamily="18" charset="0"/>
              </a:rPr>
              <a:t>Ce ne propunem?</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vi-VN" dirty="0" smtClean="0"/>
              <a:t>Acțiuni</a:t>
            </a:r>
            <a:r>
              <a:rPr lang="ro-RO" dirty="0" smtClean="0"/>
              <a:t> </a:t>
            </a:r>
            <a:r>
              <a:rPr lang="vi-VN" dirty="0" smtClean="0"/>
              <a:t>/</a:t>
            </a:r>
            <a:r>
              <a:rPr lang="ro-RO" dirty="0" smtClean="0"/>
              <a:t> </a:t>
            </a:r>
            <a:r>
              <a:rPr lang="vi-VN" dirty="0" smtClean="0"/>
              <a:t>experiențe ce </a:t>
            </a:r>
            <a:r>
              <a:rPr lang="ro-RO" dirty="0" smtClean="0"/>
              <a:t>vor </a:t>
            </a:r>
            <a:r>
              <a:rPr lang="vi-VN" dirty="0" smtClean="0"/>
              <a:t>facilita auto-cunoașterea și intercunoașterea și </a:t>
            </a:r>
            <a:r>
              <a:rPr lang="ro-RO" dirty="0" smtClean="0"/>
              <a:t>vor </a:t>
            </a:r>
            <a:r>
              <a:rPr lang="vi-VN" dirty="0" smtClean="0"/>
              <a:t>ofer</a:t>
            </a:r>
            <a:r>
              <a:rPr lang="ro-RO" dirty="0" smtClean="0"/>
              <a:t>i</a:t>
            </a:r>
            <a:r>
              <a:rPr lang="vi-VN" dirty="0" smtClean="0"/>
              <a:t> oportunitatea exersării unor abilități, competențe, talente </a:t>
            </a:r>
            <a:r>
              <a:rPr lang="ro-RO" dirty="0" smtClean="0"/>
              <a:t>ale participanților,</a:t>
            </a:r>
            <a:r>
              <a:rPr lang="vi-VN" dirty="0" smtClean="0"/>
              <a:t>în contexte de relaționare diverse, nonformale/ informale</a:t>
            </a:r>
            <a:r>
              <a:rPr lang="ro-RO" dirty="0" smtClean="0"/>
              <a:t>, </a:t>
            </a:r>
            <a:r>
              <a:rPr lang="ro-RO" b="1" dirty="0" smtClean="0">
                <a:latin typeface="Times New Roman" pitchFamily="18" charset="0"/>
                <a:cs typeface="Times New Roman" pitchFamily="18" charset="0"/>
              </a:rPr>
              <a:t>toate</a:t>
            </a:r>
            <a:r>
              <a:rPr lang="ro-RO" dirty="0" smtClean="0"/>
              <a:t> în scopul fortificării </a:t>
            </a:r>
            <a:r>
              <a:rPr lang="ro-RO" b="1" dirty="0" smtClean="0">
                <a:latin typeface="Times New Roman" pitchFamily="18" charset="0"/>
                <a:cs typeface="Times New Roman" pitchFamily="18" charset="0"/>
              </a:rPr>
              <a:t>etosului instituției de învățământ</a:t>
            </a:r>
            <a:r>
              <a:rPr lang="ro-RO" dirty="0" smtClean="0"/>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chemeClr val="accent2">
                    <a:lumMod val="75000"/>
                  </a:schemeClr>
                </a:solidFill>
              </a:rPr>
              <a:t>Ce este team- building?(timbilding)</a:t>
            </a:r>
            <a:endParaRPr lang="ru-RU" dirty="0"/>
          </a:p>
        </p:txBody>
      </p:sp>
      <p:sp>
        <p:nvSpPr>
          <p:cNvPr id="3" name="Содержимое 2"/>
          <p:cNvSpPr>
            <a:spLocks noGrp="1"/>
          </p:cNvSpPr>
          <p:nvPr>
            <p:ph idx="1"/>
          </p:nvPr>
        </p:nvSpPr>
        <p:spPr/>
        <p:txBody>
          <a:bodyPr/>
          <a:lstStyle/>
          <a:p>
            <a:pPr>
              <a:buNone/>
            </a:pPr>
            <a:r>
              <a:rPr lang="ro-RO" dirty="0" smtClean="0"/>
              <a:t>( în l.română: </a:t>
            </a:r>
            <a:r>
              <a:rPr lang="ro-RO" b="1" dirty="0" smtClean="0"/>
              <a:t>formarea spiritului de echipă</a:t>
            </a:r>
            <a:r>
              <a:rPr lang="ro-RO" dirty="0" smtClean="0"/>
              <a:t>)</a:t>
            </a:r>
          </a:p>
          <a:p>
            <a:pPr>
              <a:buNone/>
            </a:pPr>
            <a:r>
              <a:rPr lang="ro-RO" b="1" dirty="0" smtClean="0"/>
              <a:t>Forme de educație </a:t>
            </a:r>
            <a:r>
              <a:rPr lang="ro-RO" dirty="0" smtClean="0"/>
              <a:t>pentru formarea calităților personale necesare oricărui om modern, formarea întregii game de atitudini necesare unui om responsabil, civilizat, pentru a conviețui eficient cu semenii lui.</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chemeClr val="accent2">
                    <a:lumMod val="75000"/>
                  </a:schemeClr>
                </a:solidFill>
              </a:rPr>
              <a:t>Ce este team- building?(timbilding)</a:t>
            </a:r>
            <a:endParaRPr lang="ru-RU" dirty="0">
              <a:solidFill>
                <a:schemeClr val="accent2">
                  <a:lumMod val="75000"/>
                </a:schemeClr>
              </a:solidFill>
            </a:endParaRPr>
          </a:p>
        </p:txBody>
      </p:sp>
      <p:sp>
        <p:nvSpPr>
          <p:cNvPr id="3" name="Содержимое 2"/>
          <p:cNvSpPr>
            <a:spLocks noGrp="1"/>
          </p:cNvSpPr>
          <p:nvPr>
            <p:ph idx="1"/>
          </p:nvPr>
        </p:nvSpPr>
        <p:spPr/>
        <p:txBody>
          <a:bodyPr/>
          <a:lstStyle/>
          <a:p>
            <a:r>
              <a:rPr lang="ro-RO" dirty="0" smtClean="0"/>
              <a:t>Formă de educație pentru formarea calităților personale ;</a:t>
            </a:r>
          </a:p>
          <a:p>
            <a:r>
              <a:rPr lang="ro-RO" dirty="0" smtClean="0"/>
              <a:t>Un proces menit să îmbunătățească simultan relațiile și raporturile dintre membrii unui grup, colectiv, în scopul depășirii obstacolelor aflate în  calea îndeplinirii </a:t>
            </a:r>
            <a:r>
              <a:rPr lang="ro-RO" b="1" dirty="0" smtClean="0"/>
              <a:t>scopului comun organizațional.</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De </a:t>
            </a:r>
            <a:r>
              <a:rPr lang="en-US" dirty="0" err="1" smtClean="0"/>
              <a:t>ce</a:t>
            </a:r>
            <a:r>
              <a:rPr lang="en-US" dirty="0" smtClean="0"/>
              <a:t> </a:t>
            </a:r>
            <a:r>
              <a:rPr lang="en-US" dirty="0" err="1" smtClean="0"/>
              <a:t>avem</a:t>
            </a:r>
            <a:r>
              <a:rPr lang="en-US" dirty="0" smtClean="0"/>
              <a:t> </a:t>
            </a:r>
            <a:r>
              <a:rPr lang="en-US" dirty="0" err="1" smtClean="0"/>
              <a:t>nevoie</a:t>
            </a:r>
            <a:r>
              <a:rPr lang="en-US" dirty="0" smtClean="0"/>
              <a:t> de </a:t>
            </a:r>
            <a:r>
              <a:rPr lang="ro-RO" dirty="0" smtClean="0">
                <a:solidFill>
                  <a:schemeClr val="accent2">
                    <a:lumMod val="75000"/>
                  </a:schemeClr>
                </a:solidFill>
              </a:rPr>
              <a:t>team- building(timbilding)</a:t>
            </a:r>
            <a:r>
              <a:rPr lang="en-US" dirty="0" smtClean="0"/>
              <a:t> </a:t>
            </a:r>
            <a:r>
              <a:rPr lang="ro-RO" dirty="0" smtClean="0"/>
              <a:t>?</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vi-VN" b="1" dirty="0" smtClean="0"/>
              <a:t>Bună ziua, lume, încotro?!</a:t>
            </a:r>
            <a:endParaRPr lang="ru-RU" b="1" dirty="0"/>
          </a:p>
        </p:txBody>
      </p:sp>
      <p:sp>
        <p:nvSpPr>
          <p:cNvPr id="3" name="Содержимое 2"/>
          <p:cNvSpPr>
            <a:spLocks noGrp="1"/>
          </p:cNvSpPr>
          <p:nvPr>
            <p:ph idx="1"/>
          </p:nvPr>
        </p:nvSpPr>
        <p:spPr/>
        <p:txBody>
          <a:bodyPr>
            <a:normAutofit fontScale="92500" lnSpcReduction="20000"/>
          </a:bodyPr>
          <a:lstStyle/>
          <a:p>
            <a:pPr>
              <a:buNone/>
            </a:pPr>
            <a:r>
              <a:rPr lang="vi-VN" b="1" dirty="0" smtClean="0"/>
              <a:t>Extras dintr-o discuție </a:t>
            </a:r>
            <a:r>
              <a:rPr lang="vi-VN" dirty="0" smtClean="0"/>
              <a:t>între un profesor și un elev de clasa a IV-a, care a lovit bătrâna de la etaj</a:t>
            </a:r>
            <a:r>
              <a:rPr lang="ro-RO" dirty="0" smtClean="0"/>
              <a:t>,</a:t>
            </a:r>
            <a:r>
              <a:rPr lang="vi-VN" dirty="0" smtClean="0"/>
              <a:t> pentru că aceea mergea prea încet și dânsul întârzia.</a:t>
            </a:r>
            <a:br>
              <a:rPr lang="vi-VN" dirty="0" smtClean="0"/>
            </a:br>
            <a:r>
              <a:rPr lang="ro-RO" dirty="0" smtClean="0"/>
              <a:t>”   </a:t>
            </a:r>
            <a:r>
              <a:rPr lang="vi-VN" dirty="0" smtClean="0"/>
              <a:t>- Nu te recunosc, Dane</a:t>
            </a:r>
            <a:r>
              <a:rPr lang="ro-RO" dirty="0" smtClean="0"/>
              <a:t>!</a:t>
            </a:r>
            <a:r>
              <a:rPr lang="vi-VN" dirty="0" smtClean="0"/>
              <a:t/>
            </a:r>
            <a:br>
              <a:rPr lang="vi-VN" dirty="0" smtClean="0"/>
            </a:br>
            <a:r>
              <a:rPr lang="vi-VN" dirty="0" smtClean="0"/>
              <a:t>- N-aveți de unde, doamnă, că noi</a:t>
            </a:r>
            <a:r>
              <a:rPr lang="ro-RO" dirty="0" smtClean="0"/>
              <a:t>,</a:t>
            </a:r>
            <a:r>
              <a:rPr lang="vi-VN" dirty="0" smtClean="0"/>
              <a:t> în loc să ne cunoaștem</a:t>
            </a:r>
            <a:r>
              <a:rPr lang="ro-RO" dirty="0" smtClean="0"/>
              <a:t>,</a:t>
            </a:r>
            <a:r>
              <a:rPr lang="vi-VN" dirty="0" smtClean="0"/>
              <a:t> facem matematică...</a:t>
            </a:r>
            <a:br>
              <a:rPr lang="vi-VN" dirty="0" smtClean="0"/>
            </a:br>
            <a:r>
              <a:rPr lang="vi-VN" dirty="0" smtClean="0"/>
              <a:t>- Da cum ai putut, tu, așa flăcău mare, să dai într-o bătrână</a:t>
            </a:r>
            <a:r>
              <a:rPr lang="ro-RO" dirty="0" smtClean="0"/>
              <a:t>?</a:t>
            </a:r>
            <a:r>
              <a:rPr lang="vi-VN" dirty="0" smtClean="0"/>
              <a:t/>
            </a:r>
            <a:br>
              <a:rPr lang="vi-VN" dirty="0" smtClean="0"/>
            </a:br>
            <a:r>
              <a:rPr lang="vi-VN" dirty="0" smtClean="0"/>
              <a:t>- Da ce să fac, s-o duc pe brațe?! Și chiar dacă -i așa, ce-o să-mi faceți, ei, ce-o să-mi faceți?!</a:t>
            </a:r>
            <a:r>
              <a:rPr lang="ro-RO" dirty="0" smtClean="0"/>
              <a: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vi-VN" b="1" dirty="0" smtClean="0"/>
              <a:t>Cui </a:t>
            </a:r>
            <a:r>
              <a:rPr lang="ro-RO" b="1" dirty="0" smtClean="0">
                <a:latin typeface="Times New Roman" pitchFamily="18" charset="0"/>
                <a:cs typeface="Times New Roman" pitchFamily="18" charset="0"/>
              </a:rPr>
              <a:t>n</a:t>
            </a:r>
            <a:r>
              <a:rPr lang="vi-VN" b="1" dirty="0" smtClean="0"/>
              <a:t>e adresă</a:t>
            </a:r>
            <a:r>
              <a:rPr lang="ro-RO" b="1" dirty="0" smtClean="0">
                <a:latin typeface="Times New Roman" pitchFamily="18" charset="0"/>
                <a:cs typeface="Times New Roman" pitchFamily="18" charset="0"/>
              </a:rPr>
              <a:t>m</a:t>
            </a:r>
            <a:r>
              <a:rPr lang="vi-VN" b="1" dirty="0" smtClean="0"/>
              <a:t>?</a:t>
            </a:r>
            <a:endParaRPr lang="ru-RU" b="1" dirty="0"/>
          </a:p>
        </p:txBody>
      </p:sp>
      <p:sp>
        <p:nvSpPr>
          <p:cNvPr id="3" name="Содержимое 2"/>
          <p:cNvSpPr>
            <a:spLocks noGrp="1"/>
          </p:cNvSpPr>
          <p:nvPr>
            <p:ph idx="1"/>
          </p:nvPr>
        </p:nvSpPr>
        <p:spPr/>
        <p:txBody>
          <a:bodyPr/>
          <a:lstStyle/>
          <a:p>
            <a:pPr>
              <a:buNone/>
            </a:pPr>
            <a:r>
              <a:rPr lang="ro-RO" dirty="0" smtClean="0"/>
              <a:t>   </a:t>
            </a:r>
          </a:p>
          <a:p>
            <a:pPr>
              <a:buNone/>
            </a:pPr>
            <a:r>
              <a:rPr lang="ro-RO" dirty="0" smtClean="0"/>
              <a:t>   </a:t>
            </a:r>
            <a:r>
              <a:rPr lang="ro-RO" dirty="0" smtClean="0">
                <a:latin typeface="Times New Roman" pitchFamily="18" charset="0"/>
                <a:cs typeface="Times New Roman" pitchFamily="18" charset="0"/>
              </a:rPr>
              <a:t>ne </a:t>
            </a:r>
            <a:r>
              <a:rPr lang="vi-VN" dirty="0" smtClean="0">
                <a:latin typeface="Times New Roman" pitchFamily="18" charset="0"/>
                <a:cs typeface="Times New Roman" pitchFamily="18" charset="0"/>
              </a:rPr>
              <a:t> adresă</a:t>
            </a:r>
            <a:r>
              <a:rPr lang="ro-RO" dirty="0" smtClean="0">
                <a:latin typeface="Times New Roman" pitchFamily="18" charset="0"/>
                <a:cs typeface="Times New Roman" pitchFamily="18" charset="0"/>
              </a:rPr>
              <a:t>m</a:t>
            </a:r>
            <a:r>
              <a:rPr lang="vi-VN" dirty="0" smtClean="0">
                <a:latin typeface="Times New Roman" pitchFamily="18" charset="0"/>
                <a:cs typeface="Times New Roman" pitchFamily="18" charset="0"/>
              </a:rPr>
              <a:t> </a:t>
            </a:r>
            <a:r>
              <a:rPr lang="vi-VN" i="1" dirty="0" smtClean="0">
                <a:latin typeface="Times New Roman" pitchFamily="18" charset="0"/>
                <a:cs typeface="Times New Roman" pitchFamily="18" charset="0"/>
              </a:rPr>
              <a:t>tuturor actorilor educaționali</a:t>
            </a:r>
            <a:r>
              <a:rPr lang="vi-VN"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a:buNone/>
            </a:pPr>
            <a:r>
              <a:rPr lang="ro-RO"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elevi, părinți, personal didactic și </a:t>
            </a:r>
            <a:endParaRPr lang="ro-RO" dirty="0" smtClean="0">
              <a:latin typeface="Times New Roman" pitchFamily="18" charset="0"/>
              <a:cs typeface="Times New Roman" pitchFamily="18" charset="0"/>
            </a:endParaRPr>
          </a:p>
          <a:p>
            <a:pPr>
              <a:buNone/>
            </a:pPr>
            <a:r>
              <a:rPr lang="ro-RO"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nedidactic, membri ai comunității.</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dirty="0" smtClean="0"/>
              <a:t>Psihiatrul David Eberhard, tatăl a 8 copii, </a:t>
            </a:r>
            <a:r>
              <a:rPr lang="ro-RO" b="1" dirty="0" smtClean="0">
                <a:latin typeface="Times New Roman" pitchFamily="18" charset="0"/>
                <a:cs typeface="Times New Roman" pitchFamily="18" charset="0"/>
              </a:rPr>
              <a:t>susține:</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ro-RO"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„A-i spune NU unui copil nu este același lucru</a:t>
            </a:r>
            <a:r>
              <a:rPr lang="ro-RO" dirty="0" smtClean="0">
                <a:latin typeface="Times New Roman" pitchFamily="18" charset="0"/>
                <a:cs typeface="Times New Roman" pitchFamily="18" charset="0"/>
              </a:rPr>
              <a:t> </a:t>
            </a:r>
          </a:p>
          <a:p>
            <a:pPr>
              <a:buNone/>
            </a:pPr>
            <a:r>
              <a:rPr lang="vi-VN" dirty="0" smtClean="0">
                <a:latin typeface="Times New Roman" pitchFamily="18" charset="0"/>
                <a:cs typeface="Times New Roman" pitchFamily="18" charset="0"/>
              </a:rPr>
              <a:t>cu a-l bate. Copilul trebuie să știe ce înseamnă </a:t>
            </a:r>
            <a:endParaRPr lang="ro-RO"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limitele, trebuie să știe ce înseamnă refuzul și</a:t>
            </a:r>
            <a:endParaRPr lang="ro-RO"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 opoziția”</a:t>
            </a:r>
            <a:endParaRPr lang="ro-RO" dirty="0" smtClean="0">
              <a:latin typeface="Times New Roman" pitchFamily="18" charset="0"/>
              <a:cs typeface="Times New Roman" pitchFamily="18" charset="0"/>
            </a:endParaRPr>
          </a:p>
          <a:p>
            <a:pPr>
              <a:buFont typeface="Arial" charset="0"/>
              <a:buChar char="•"/>
            </a:pPr>
            <a:r>
              <a:rPr lang="vi-VN"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Am plecat de la a nu avea voie să le dăm o </a:t>
            </a:r>
            <a:endParaRPr lang="ro-RO"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palmă la fund și am ajuns la a nu avea voie să le </a:t>
            </a:r>
            <a:endParaRPr lang="ro-RO"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zicem nimic care să îi supere sau să îi deranjeze</a:t>
            </a:r>
            <a:r>
              <a:rPr lang="ro-RO"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769</Words>
  <Application>Microsoft Office PowerPoint</Application>
  <PresentationFormat>Экран (4:3)</PresentationFormat>
  <Paragraphs>77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Direcția Învățământ Hîncești   Liceul Teoretic ”Universum”Sărata -Galbenă</vt:lpstr>
      <vt:lpstr>MOTTO:</vt:lpstr>
      <vt:lpstr>Ce ne propunem?</vt:lpstr>
      <vt:lpstr>Ce este team- building?(timbilding)</vt:lpstr>
      <vt:lpstr>Ce este team- building?(timbilding)</vt:lpstr>
      <vt:lpstr>De ce avem nevoie de team- building(timbilding) ?</vt:lpstr>
      <vt:lpstr>Bună ziua, lume, încotro?!</vt:lpstr>
      <vt:lpstr>Cui ne adresăm?</vt:lpstr>
      <vt:lpstr>Psihiatrul David Eberhard, tatăl a 8 copii, susține:</vt:lpstr>
      <vt:lpstr>„Copiii la putere” de David Eberhard</vt:lpstr>
      <vt:lpstr>Ce-i de făcut?</vt:lpstr>
      <vt:lpstr>Ce urmează să facem?</vt:lpstr>
      <vt:lpstr>Ce urmează să realizăm?</vt:lpstr>
      <vt:lpstr>Ce presupune activitatea noastră?</vt:lpstr>
      <vt:lpstr>Cum ? Preocupare pentru soluționarea problemelor comune?</vt:lpstr>
      <vt:lpstr>Rezultate așteptate</vt:lpstr>
      <vt:lpstr>Rezultate așteptate</vt:lpstr>
      <vt:lpstr>Rezultate așteptate</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BIOSTAR</dc:creator>
  <cp:lastModifiedBy>BIOSTAR</cp:lastModifiedBy>
  <cp:revision>44</cp:revision>
  <dcterms:created xsi:type="dcterms:W3CDTF">2020-01-21T09:41:41Z</dcterms:created>
  <dcterms:modified xsi:type="dcterms:W3CDTF">2020-01-23T06:27:40Z</dcterms:modified>
</cp:coreProperties>
</file>